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tags/tag27.xml" ContentType="application/vnd.openxmlformats-officedocument.presentationml.tags+xml"/>
  <Override PartName="/ppt/notesSlides/notesSlide21.xml" ContentType="application/vnd.openxmlformats-officedocument.presentationml.notesSlide+xml"/>
  <Override PartName="/ppt/tags/tag28.xml" ContentType="application/vnd.openxmlformats-officedocument.presentationml.tags+xml"/>
  <Override PartName="/ppt/notesSlides/notesSlide22.xml" ContentType="application/vnd.openxmlformats-officedocument.presentationml.notesSlide+xml"/>
  <Override PartName="/ppt/tags/tag29.xml" ContentType="application/vnd.openxmlformats-officedocument.presentationml.tags+xml"/>
  <Override PartName="/ppt/notesSlides/notesSlide23.xml" ContentType="application/vnd.openxmlformats-officedocument.presentationml.notesSlide+xml"/>
  <Override PartName="/ppt/tags/tag30.xml" ContentType="application/vnd.openxmlformats-officedocument.presentationml.tags+xml"/>
  <Override PartName="/ppt/notesSlides/notesSlide24.xml" ContentType="application/vnd.openxmlformats-officedocument.presentationml.notesSlide+xml"/>
  <Override PartName="/ppt/tags/tag31.xml" ContentType="application/vnd.openxmlformats-officedocument.presentationml.tags+xml"/>
  <Override PartName="/ppt/notesSlides/notesSlide25.xml" ContentType="application/vnd.openxmlformats-officedocument.presentationml.notesSlide+xml"/>
  <Override PartName="/ppt/tags/tag32.xml" ContentType="application/vnd.openxmlformats-officedocument.presentationml.tags+xml"/>
  <Override PartName="/ppt/notesSlides/notesSlide26.xml" ContentType="application/vnd.openxmlformats-officedocument.presentationml.notesSlide+xml"/>
  <Override PartName="/ppt/tags/tag33.xml" ContentType="application/vnd.openxmlformats-officedocument.presentationml.tags+xml"/>
  <Override PartName="/ppt/notesSlides/notesSlide27.xml" ContentType="application/vnd.openxmlformats-officedocument.presentationml.notesSlide+xml"/>
  <Override PartName="/ppt/tags/tag34.xml" ContentType="application/vnd.openxmlformats-officedocument.presentationml.tags+xml"/>
  <Override PartName="/ppt/notesSlides/notesSlide28.xml" ContentType="application/vnd.openxmlformats-officedocument.presentationml.notesSlide+xml"/>
  <Override PartName="/ppt/tags/tag35.xml" ContentType="application/vnd.openxmlformats-officedocument.presentationml.tags+xml"/>
  <Override PartName="/ppt/notesSlides/notesSlide29.xml" ContentType="application/vnd.openxmlformats-officedocument.presentationml.notesSlide+xml"/>
  <Override PartName="/ppt/tags/tag36.xml" ContentType="application/vnd.openxmlformats-officedocument.presentationml.tags+xml"/>
  <Override PartName="/ppt/notesSlides/notesSlide30.xml" ContentType="application/vnd.openxmlformats-officedocument.presentationml.notesSlide+xml"/>
  <Override PartName="/ppt/tags/tag37.xml" ContentType="application/vnd.openxmlformats-officedocument.presentationml.tags+xml"/>
  <Override PartName="/ppt/notesSlides/notesSlide31.xml" ContentType="application/vnd.openxmlformats-officedocument.presentationml.notesSlide+xml"/>
  <Override PartName="/ppt/tags/tag38.xml" ContentType="application/vnd.openxmlformats-officedocument.presentationml.tags+xml"/>
  <Override PartName="/ppt/notesSlides/notesSlide32.xml" ContentType="application/vnd.openxmlformats-officedocument.presentationml.notesSlide+xml"/>
  <Override PartName="/ppt/tags/tag39.xml" ContentType="application/vnd.openxmlformats-officedocument.presentationml.tags+xml"/>
  <Override PartName="/ppt/notesSlides/notesSlide33.xml" ContentType="application/vnd.openxmlformats-officedocument.presentationml.notesSlide+xml"/>
  <Override PartName="/ppt/tags/tag40.xml" ContentType="application/vnd.openxmlformats-officedocument.presentationml.tags+xml"/>
  <Override PartName="/ppt/notesSlides/notesSlide34.xml" ContentType="application/vnd.openxmlformats-officedocument.presentationml.notesSlide+xml"/>
  <Override PartName="/ppt/tags/tag41.xml" ContentType="application/vnd.openxmlformats-officedocument.presentationml.tags+xml"/>
  <Override PartName="/ppt/notesSlides/notesSlide35.xml" ContentType="application/vnd.openxmlformats-officedocument.presentationml.notesSlide+xml"/>
  <Override PartName="/ppt/tags/tag42.xml" ContentType="application/vnd.openxmlformats-officedocument.presentationml.tags+xml"/>
  <Override PartName="/ppt/notesSlides/notesSlide36.xml" ContentType="application/vnd.openxmlformats-officedocument.presentationml.notesSlide+xml"/>
  <Override PartName="/ppt/tags/tag43.xml" ContentType="application/vnd.openxmlformats-officedocument.presentationml.tags+xml"/>
  <Override PartName="/ppt/notesSlides/notesSlide37.xml" ContentType="application/vnd.openxmlformats-officedocument.presentationml.notesSlide+xml"/>
  <Override PartName="/ppt/tags/tag4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45.xml" ContentType="application/vnd.openxmlformats-officedocument.presentationml.tags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72" r:id="rId1"/>
  </p:sldMasterIdLst>
  <p:notesMasterIdLst>
    <p:notesMasterId r:id="rId45"/>
  </p:notesMasterIdLst>
  <p:sldIdLst>
    <p:sldId id="256" r:id="rId2"/>
    <p:sldId id="327" r:id="rId3"/>
    <p:sldId id="320" r:id="rId4"/>
    <p:sldId id="335" r:id="rId5"/>
    <p:sldId id="332" r:id="rId6"/>
    <p:sldId id="358" r:id="rId7"/>
    <p:sldId id="322" r:id="rId8"/>
    <p:sldId id="333" r:id="rId9"/>
    <p:sldId id="329" r:id="rId10"/>
    <p:sldId id="349" r:id="rId11"/>
    <p:sldId id="359" r:id="rId12"/>
    <p:sldId id="336" r:id="rId13"/>
    <p:sldId id="352" r:id="rId14"/>
    <p:sldId id="350" r:id="rId15"/>
    <p:sldId id="351" r:id="rId16"/>
    <p:sldId id="353" r:id="rId17"/>
    <p:sldId id="330" r:id="rId18"/>
    <p:sldId id="378" r:id="rId19"/>
    <p:sldId id="377" r:id="rId20"/>
    <p:sldId id="379" r:id="rId21"/>
    <p:sldId id="339" r:id="rId22"/>
    <p:sldId id="356" r:id="rId23"/>
    <p:sldId id="340" r:id="rId24"/>
    <p:sldId id="341" r:id="rId25"/>
    <p:sldId id="342" r:id="rId26"/>
    <p:sldId id="357" r:id="rId27"/>
    <p:sldId id="343" r:id="rId28"/>
    <p:sldId id="381" r:id="rId29"/>
    <p:sldId id="382" r:id="rId30"/>
    <p:sldId id="383" r:id="rId31"/>
    <p:sldId id="344" r:id="rId32"/>
    <p:sldId id="345" r:id="rId33"/>
    <p:sldId id="346" r:id="rId34"/>
    <p:sldId id="384" r:id="rId35"/>
    <p:sldId id="385" r:id="rId36"/>
    <p:sldId id="347" r:id="rId37"/>
    <p:sldId id="348" r:id="rId38"/>
    <p:sldId id="386" r:id="rId39"/>
    <p:sldId id="325" r:id="rId40"/>
    <p:sldId id="324" r:id="rId41"/>
    <p:sldId id="366" r:id="rId42"/>
    <p:sldId id="367" r:id="rId43"/>
    <p:sldId id="334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Fitzpatrick" initials="MF" lastIdx="4" clrIdx="0">
    <p:extLst/>
  </p:cmAuthor>
  <p:cmAuthor id="2" name="Sarah Paliulis" initials="SP" lastIdx="1" clrIdx="1"/>
  <p:cmAuthor id="3" name="Luann D'Ambrosio" initials="LD" lastIdx="7" clrIdx="2">
    <p:extLst>
      <p:ext uri="{19B8F6BF-5375-455C-9EA6-DF929625EA0E}">
        <p15:presenceInfo xmlns:p15="http://schemas.microsoft.com/office/powerpoint/2012/main" userId="S-1-5-21-1644785158-4065938388-3904841510-1155" providerId="AD"/>
      </p:ext>
    </p:extLst>
  </p:cmAuthor>
  <p:cmAuthor id="4" name="drevere" initials="DR" lastIdx="1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57027" autoAdjust="0"/>
  </p:normalViewPr>
  <p:slideViewPr>
    <p:cSldViewPr snapToGrid="0">
      <p:cViewPr varScale="1">
        <p:scale>
          <a:sx n="75" d="100"/>
          <a:sy n="75" d="100"/>
        </p:scale>
        <p:origin x="2256" y="72"/>
      </p:cViewPr>
      <p:guideLst>
        <p:guide orient="horz" pos="2160"/>
        <p:guide pos="2880"/>
        <p:guide orient="horz" pos="141"/>
      </p:guideLst>
    </p:cSldViewPr>
  </p:slideViewPr>
  <p:outlineViewPr>
    <p:cViewPr>
      <p:scale>
        <a:sx n="33" d="100"/>
        <a:sy n="33" d="100"/>
      </p:scale>
      <p:origin x="0" y="-132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5D2D1-577B-430C-9ECA-C9DB4DA9BD4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054D6-A288-4F95-AE40-67C3172E9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2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89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64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67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99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56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79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00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91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 typeface="Arial" panose="020B0604020202020204" pitchFamily="34" charset="0"/>
              <a:buNone/>
            </a:pPr>
            <a:r>
              <a:rPr lang="en-US" b="1" dirty="0" smtClean="0"/>
              <a:t>Related research findings: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When communicating with public health workers or health care providers during emergency situations, e-mail is the number one preferred method of communication.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Workers and providers also indicated an interest in receiving Short Message Service (SMS) text messaging alerts. However, SMS programs may be limited by initial opt-in requirements and user hesitancy to sign up.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 rtl="0">
              <a:buFont typeface="Arial" panose="020B0604020202020204" pitchFamily="34" charset="0"/>
              <a:buNone/>
            </a:pPr>
            <a:r>
              <a:rPr lang="en-US" b="1" dirty="0" smtClean="0"/>
              <a:t>Related research findings: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en-US" dirty="0" smtClean="0"/>
              <a:t>Essential parts of a SMS public health message include: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Topic (alert, advisory, or event)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Recommendations (suggested responses, requested actions, and treatment instructions)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Geographic location (where is the event occurring?)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Signs and  symptoms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Population(s) affected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Source (used to validate information during severe events)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Link to additional information (either a website or supporting document)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 rtl="0">
              <a:buFont typeface="Arial" panose="020B0604020202020204" pitchFamily="34" charset="0"/>
              <a:buNone/>
            </a:pPr>
            <a:r>
              <a:rPr lang="en-US" b="1" dirty="0" smtClean="0"/>
              <a:t>Related research findings: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Too many messages can cause conflicting information to get out or even lead to misinformation. This “noise” also has the potential to desensitize health care providers to information.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Recall rates are inversely proportional to the mean number of messages received per week;</a:t>
            </a:r>
            <a:r>
              <a:rPr lang="en-US" baseline="0" dirty="0" smtClean="0"/>
              <a:t> </a:t>
            </a:r>
            <a:r>
              <a:rPr lang="en-US" dirty="0" smtClean="0"/>
              <a:t>the more messages are sent,</a:t>
            </a:r>
            <a:r>
              <a:rPr lang="en-US" baseline="0" dirty="0" smtClean="0"/>
              <a:t> the less information is </a:t>
            </a:r>
            <a:r>
              <a:rPr lang="en-US" dirty="0" smtClean="0"/>
              <a:t>recalled.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Players should focus on how their agencies would achieve message coordination (e.g. a policy or plan).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74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69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8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0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63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 typeface="Arial" panose="020B0604020202020204" pitchFamily="34" charset="0"/>
              <a:buNone/>
            </a:pPr>
            <a:r>
              <a:rPr lang="en-US" b="1" dirty="0" smtClean="0"/>
              <a:t>Related research findings: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Information to include: topic, recommendations, geographic location, signs and symptoms, population(s) affected, source, and link to more information.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When communicating with public health workers during emergency situations, e-mail is the number one preferred method of communication.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Workers also indicated an interest in receiving Short Message Service (SMS) text messaging alerts. However, SMS programs may be limited by initial opt-in requirements and user hesitancy to sign up.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en-US" b="1" dirty="0" smtClean="0"/>
              <a:t>Related research findings: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Information to include: topic, recommendations, geographic location, signs and symptoms, population(s) affected, source, and link to more information.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Use media, such as e-mail and SMS text messaging, to inform the public. HIPPA requirements must be followed when sending any health information.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Community-based organizations and community networks may be willing to receive emergency-related messages. Make sure a policy is established regarding redistribution of messages during emergencies.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en-US" b="1" dirty="0" smtClean="0"/>
              <a:t>Related research findings: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Information to include: topic, recommendations, geographic location, signs and symptoms, population(s) affected, source, and link to more information.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When communicating with health care providers during emergency situations, e-mail is the number one preferred method of communication.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Providers also indicated an interest in receiving Short Message Service (SMS) text messaging alerts. 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en-US" b="1" dirty="0" smtClean="0"/>
              <a:t>Related research findings: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Information to include: topic, recommendations, geographic location, signs and symptoms, population(s) affected, source, and link to more information.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Television, newspapers, community-based organizations, hospitals, and pharmacies are important methods of emergency communication with the LEP population.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Emergency services using public information call centers (PICC) and 911 calls are effective but must have LEP capabilities ahead of time (operators trained, interpreters ready, process confirmed)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 smtClean="0"/>
              <a:t>SMS text messaging is preferred by deaf and hard-of-hearing populations over other technologies, with the majority being willing to receive emergency alerts.</a:t>
            </a:r>
          </a:p>
          <a:p>
            <a:pPr marL="0" indent="0" rtl="0">
              <a:buFont typeface="Arial" panose="020B0604020202020204" pitchFamily="34" charset="0"/>
              <a:buNone/>
            </a:pPr>
            <a:endParaRPr lang="en-US" dirty="0" smtClean="0"/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1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6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17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378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10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81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8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288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7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23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903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637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403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414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076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917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630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903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900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5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985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444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7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23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84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70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2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54D6-A288-4F95-AE40-67C3172E92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0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918040"/>
            <a:ext cx="9144000" cy="3024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492596"/>
            <a:ext cx="396889" cy="36576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800600" y="6536976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kern="0" spc="200" baseline="0" dirty="0" smtClean="0">
                <a:solidFill>
                  <a:schemeClr val="bg1">
                    <a:lumMod val="50000"/>
                  </a:schemeClr>
                </a:solidFill>
                <a:latin typeface="Myriad Pro Light" pitchFamily="34" charset="0"/>
                <a:cs typeface="Arial" pitchFamily="34" charset="0"/>
              </a:rPr>
              <a:t>SCHOOL OF PUBLIC HEALTH</a:t>
            </a:r>
            <a:endParaRPr lang="en-US" sz="1200" b="1" kern="0" spc="200" baseline="0" dirty="0">
              <a:solidFill>
                <a:schemeClr val="bg1">
                  <a:lumMod val="50000"/>
                </a:schemeClr>
              </a:solidFill>
              <a:latin typeface="Myriad Pro Light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609600" y="1828800"/>
            <a:ext cx="6553200" cy="3276600"/>
          </a:xfrm>
          <a:prstGeom prst="rect">
            <a:avLst/>
          </a:prstGeom>
          <a:blipFill dpi="0" rotWithShape="1">
            <a:blip r:embed="rId4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60" y="457200"/>
            <a:ext cx="2773680" cy="10668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8600" y="624840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kern="0" spc="15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Northwest Preparedness and </a:t>
            </a:r>
            <a:br>
              <a:rPr lang="en-US" sz="900" b="0" kern="0" spc="15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0" kern="0" spc="15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Response Research Center</a:t>
            </a:r>
            <a:endParaRPr lang="en-US" sz="900" b="0" kern="0" spc="150" baseline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699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27441"/>
            <a:ext cx="9144000" cy="14347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0" y="3200400"/>
            <a:ext cx="9144000" cy="1066800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304800" y="838200"/>
            <a:ext cx="3276600" cy="1638300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86200" y="909807"/>
            <a:ext cx="5029200" cy="1452393"/>
          </a:xfrm>
        </p:spPr>
        <p:txBody>
          <a:bodyPr anchor="ctr">
            <a:normAutofit/>
          </a:bodyPr>
          <a:lstStyle>
            <a:lvl1pPr algn="l">
              <a:defRPr sz="34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73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8000"/>
            <a:ext cx="8229600" cy="51852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855485"/>
          </a:xfrm>
        </p:spPr>
        <p:txBody>
          <a:bodyPr tIns="182880">
            <a:normAutofit/>
          </a:bodyPr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5954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88" y="0"/>
            <a:ext cx="9144000" cy="121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594"/>
            <a:ext cx="8229600" cy="521208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960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1594"/>
            <a:ext cx="4038600" cy="52120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1594"/>
            <a:ext cx="4038600" cy="52120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855485"/>
          </a:xfrm>
        </p:spPr>
        <p:txBody>
          <a:bodyPr tIns="182880">
            <a:normAutofit/>
          </a:bodyPr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2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51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ullete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2665" y="1086295"/>
            <a:ext cx="8181732" cy="48815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0501" y="226838"/>
            <a:ext cx="8182429" cy="729695"/>
          </a:xfrm>
          <a:noFill/>
        </p:spPr>
        <p:txBody>
          <a:bodyPr anchor="ctr" anchorCtr="0">
            <a:noAutofit/>
          </a:bodyPr>
          <a:lstStyle>
            <a:lvl1pPr algn="l"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945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3355"/>
            <a:ext cx="8229600" cy="799826"/>
          </a:xfrm>
          <a:prstGeom prst="rect">
            <a:avLst/>
          </a:prstGeom>
        </p:spPr>
        <p:txBody>
          <a:bodyPr vert="horz" lIns="91440" tIns="91440" rIns="91440" bIns="9144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6307"/>
            <a:ext cx="8229600" cy="5296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custDataLst>
      <p:tags r:id="rId10"/>
    </p:custDataLst>
    <p:extLst>
      <p:ext uri="{BB962C8B-B14F-4D97-AF65-F5344CB8AC3E}">
        <p14:creationId xmlns:p14="http://schemas.microsoft.com/office/powerpoint/2010/main" val="329218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802" r:id="rId4"/>
    <p:sldLayoutId id="2147483779" r:id="rId5"/>
    <p:sldLayoutId id="2147483781" r:id="rId6"/>
    <p:sldLayoutId id="2147483782" r:id="rId7"/>
    <p:sldLayoutId id="2147483803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06594"/>
            <a:ext cx="7772400" cy="1470025"/>
          </a:xfrm>
        </p:spPr>
        <p:txBody>
          <a:bodyPr/>
          <a:lstStyle/>
          <a:p>
            <a:r>
              <a:rPr lang="en-US" dirty="0" smtClean="0"/>
              <a:t>Tabletop Exercise </a:t>
            </a:r>
            <a:br>
              <a:rPr lang="en-US" dirty="0" smtClean="0"/>
            </a:br>
            <a:r>
              <a:rPr lang="en-US" dirty="0" smtClean="0"/>
              <a:t>Pandemic Influenza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2003" y="3886200"/>
            <a:ext cx="8581937" cy="838200"/>
          </a:xfrm>
        </p:spPr>
        <p:txBody>
          <a:bodyPr/>
          <a:lstStyle/>
          <a:p>
            <a:r>
              <a:rPr lang="en-US" dirty="0"/>
              <a:t>Incorporating Evidence-Based Communications Best Practices </a:t>
            </a:r>
            <a:endParaRPr lang="en-US" dirty="0" smtClean="0"/>
          </a:p>
          <a:p>
            <a:r>
              <a:rPr lang="en-US" dirty="0" smtClean="0"/>
              <a:t>into </a:t>
            </a:r>
            <a:r>
              <a:rPr lang="en-US" dirty="0"/>
              <a:t>your Agency's PHEP Protocols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8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Jefferson County, </a:t>
            </a:r>
            <a:r>
              <a:rPr lang="en-US" dirty="0" err="1" smtClean="0"/>
              <a:t>Newtopia</a:t>
            </a:r>
            <a:endParaRPr lang="en-US" dirty="0" smtClean="0"/>
          </a:p>
          <a:p>
            <a:r>
              <a:rPr lang="en-US" dirty="0" smtClean="0"/>
              <a:t>Largest county in state</a:t>
            </a:r>
          </a:p>
          <a:p>
            <a:r>
              <a:rPr lang="en-US" dirty="0" smtClean="0"/>
              <a:t>Total population exceeds two million</a:t>
            </a:r>
          </a:p>
          <a:p>
            <a:r>
              <a:rPr lang="en-US" dirty="0" err="1" smtClean="0"/>
              <a:t>Arborville</a:t>
            </a:r>
            <a:r>
              <a:rPr lang="en-US" dirty="0" smtClean="0"/>
              <a:t> is largest city in Jefferson County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Setting the </a:t>
            </a:r>
            <a:r>
              <a:rPr lang="en-US" dirty="0"/>
              <a:t>S</a:t>
            </a:r>
            <a:r>
              <a:rPr lang="en-US" dirty="0" smtClean="0"/>
              <a:t>tage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02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361594"/>
            <a:ext cx="3864429" cy="5212080"/>
          </a:xfrm>
        </p:spPr>
        <p:txBody>
          <a:bodyPr/>
          <a:lstStyle/>
          <a:p>
            <a:r>
              <a:rPr lang="en-US" dirty="0" smtClean="0"/>
              <a:t>Last influenza pandemic was 2009 H1N1 pandemic</a:t>
            </a:r>
          </a:p>
          <a:p>
            <a:r>
              <a:rPr lang="en-US" dirty="0" smtClean="0"/>
              <a:t>Diverse population</a:t>
            </a:r>
          </a:p>
          <a:p>
            <a:r>
              <a:rPr lang="en-US" dirty="0" smtClean="0"/>
              <a:t>79 </a:t>
            </a:r>
            <a:r>
              <a:rPr lang="en-US" dirty="0"/>
              <a:t>percent of general adult population uses Short Message Service (SMS)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0404"/>
            <a:ext cx="4495800" cy="67475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Background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7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January 5</a:t>
            </a:r>
          </a:p>
          <a:p>
            <a:r>
              <a:rPr lang="en-US" dirty="0" smtClean="0"/>
              <a:t>An outbreak of severe respiratory illness emerges in rural China</a:t>
            </a:r>
          </a:p>
          <a:p>
            <a:r>
              <a:rPr lang="en-US" dirty="0" smtClean="0"/>
              <a:t>More than 40 cases</a:t>
            </a:r>
          </a:p>
          <a:p>
            <a:r>
              <a:rPr lang="en-US" dirty="0" smtClean="0"/>
              <a:t>20 people hospitalized</a:t>
            </a:r>
          </a:p>
          <a:p>
            <a:r>
              <a:rPr lang="en-US" dirty="0" smtClean="0"/>
              <a:t>3 deaths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Disease Emerges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42" y="3878404"/>
            <a:ext cx="5372100" cy="2628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08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cases identified</a:t>
            </a:r>
          </a:p>
          <a:p>
            <a:r>
              <a:rPr lang="en-US" dirty="0" smtClean="0"/>
              <a:t>Person-to-person transmission is suspected</a:t>
            </a:r>
          </a:p>
          <a:p>
            <a:r>
              <a:rPr lang="en-US" dirty="0" smtClean="0"/>
              <a:t>Viral cultures test positive for type A influenza</a:t>
            </a:r>
          </a:p>
          <a:p>
            <a:r>
              <a:rPr lang="en-US" dirty="0" smtClean="0"/>
              <a:t>Strain is a new type of flu (H6N1)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Disease Details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8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930554"/>
            <a:ext cx="5080000" cy="3810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February to March</a:t>
            </a:r>
          </a:p>
          <a:p>
            <a:r>
              <a:rPr lang="en-US" dirty="0" smtClean="0"/>
              <a:t>WHO officials issue alerts and CDC disseminates information through the Health Alert Network (HAN)</a:t>
            </a:r>
          </a:p>
          <a:p>
            <a:r>
              <a:rPr lang="en-US" dirty="0" smtClean="0"/>
              <a:t>News media around the world prominently feature this story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Episode 1: Growing Awareness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500 cases of H6N1 detected throughout East Asia </a:t>
            </a:r>
          </a:p>
          <a:p>
            <a:r>
              <a:rPr lang="en-US" dirty="0" smtClean="0"/>
              <a:t>Fatality rates approach 5 percent</a:t>
            </a:r>
          </a:p>
          <a:p>
            <a:r>
              <a:rPr lang="en-US" dirty="0" smtClean="0"/>
              <a:t>Officially branded as “pandemic” by WHO</a:t>
            </a:r>
          </a:p>
          <a:p>
            <a:r>
              <a:rPr lang="en-US" dirty="0" smtClean="0"/>
              <a:t>Vaccine not ready</a:t>
            </a:r>
          </a:p>
          <a:p>
            <a:r>
              <a:rPr lang="en-US" dirty="0" smtClean="0"/>
              <a:t>Antiviral drugs in limited supply</a:t>
            </a:r>
          </a:p>
          <a:p>
            <a:r>
              <a:rPr lang="en-US" dirty="0" smtClean="0"/>
              <a:t>Currently no cases </a:t>
            </a:r>
            <a:r>
              <a:rPr lang="en-US" smtClean="0"/>
              <a:t>in the U.S</a:t>
            </a:r>
            <a:r>
              <a:rPr lang="en-US" dirty="0" smtClean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Outbreak Spreads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64653"/>
            <a:ext cx="5114087" cy="3393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5221552" cy="3464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39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0501" y="1419928"/>
            <a:ext cx="8181732" cy="3559846"/>
          </a:xfrm>
        </p:spPr>
        <p:txBody>
          <a:bodyPr>
            <a:normAutofit/>
          </a:bodyPr>
          <a:lstStyle/>
          <a:p>
            <a:r>
              <a:rPr lang="en-US" dirty="0" smtClean="0"/>
              <a:t>Local health departments, the </a:t>
            </a:r>
            <a:r>
              <a:rPr lang="en-US" dirty="0" err="1" smtClean="0"/>
              <a:t>Newtopia</a:t>
            </a:r>
            <a:r>
              <a:rPr lang="en-US" dirty="0" smtClean="0"/>
              <a:t> State Department of Health, and CDC are on heightened alert for signs of local outbreak</a:t>
            </a:r>
          </a:p>
          <a:p>
            <a:r>
              <a:rPr lang="en-US" dirty="0" smtClean="0"/>
              <a:t>Social distancing measures are discussed at businesses and organizations</a:t>
            </a:r>
          </a:p>
          <a:p>
            <a:r>
              <a:rPr lang="en-US" dirty="0"/>
              <a:t>L</a:t>
            </a:r>
            <a:r>
              <a:rPr lang="en-US" dirty="0" smtClean="0"/>
              <a:t>ocal health agencies ask employers and schools to report increases in absenteeism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United States Response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48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Messaging Questions for Episode 1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 1: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Public health, safety, and health care employees need information about the new outbreak.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communication channel(s) will you use to share information with each group?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23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Questions </a:t>
            </a:r>
            <a:r>
              <a:rPr lang="en-US" dirty="0" smtClean="0"/>
              <a:t>for Episode 1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57200" y="1361594"/>
            <a:ext cx="8229600" cy="5212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 2: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Public health, safety, and health care employees need information about the new outbreak.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What </a:t>
            </a:r>
            <a:r>
              <a:rPr lang="en-US" dirty="0" smtClean="0"/>
              <a:t>specific information about this outbreak will </a:t>
            </a:r>
            <a:r>
              <a:rPr lang="en-US" dirty="0"/>
              <a:t>you </a:t>
            </a:r>
            <a:r>
              <a:rPr lang="en-US" dirty="0" smtClean="0"/>
              <a:t>include in communications to each group?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98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</a:t>
            </a:r>
            <a:r>
              <a:rPr lang="en-US" dirty="0" smtClean="0"/>
              <a:t>3: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Draft </a:t>
            </a:r>
            <a:r>
              <a:rPr lang="en-US" dirty="0"/>
              <a:t>an SMS text message to communicate necessary information to health care providers.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3355"/>
            <a:ext cx="8229600" cy="799826"/>
          </a:xfrm>
        </p:spPr>
        <p:txBody>
          <a:bodyPr/>
          <a:lstStyle/>
          <a:p>
            <a:r>
              <a:rPr lang="en-US" dirty="0"/>
              <a:t>Messaging Questions </a:t>
            </a:r>
            <a:r>
              <a:rPr lang="en-US" dirty="0" smtClean="0"/>
              <a:t>for Episode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7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and Introduction (15 minutes)</a:t>
            </a:r>
          </a:p>
          <a:p>
            <a:r>
              <a:rPr lang="en-US" dirty="0" smtClean="0"/>
              <a:t>Exercise (2-3 hours)</a:t>
            </a:r>
          </a:p>
          <a:p>
            <a:r>
              <a:rPr lang="en-US" dirty="0" smtClean="0"/>
              <a:t>Lunch (30 minutes)</a:t>
            </a:r>
          </a:p>
          <a:p>
            <a:r>
              <a:rPr lang="en-US" dirty="0" smtClean="0"/>
              <a:t>Hot Wash (1 hour)</a:t>
            </a:r>
          </a:p>
          <a:p>
            <a:r>
              <a:rPr lang="en-US" smtClean="0"/>
              <a:t>Next Steps (15 </a:t>
            </a:r>
            <a:r>
              <a:rPr lang="en-US" dirty="0" smtClean="0"/>
              <a:t>minutes)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00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</a:t>
            </a:r>
            <a:r>
              <a:rPr lang="en-US" dirty="0" smtClean="0"/>
              <a:t>4: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processes are in place to coordinate communications among multiple agencies? What will you do to work together to </a:t>
            </a:r>
            <a:r>
              <a:rPr lang="en-US" dirty="0"/>
              <a:t>avoid information overload and improve quality of alerts?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13355"/>
            <a:ext cx="8229600" cy="799826"/>
          </a:xfrm>
        </p:spPr>
        <p:txBody>
          <a:bodyPr/>
          <a:lstStyle/>
          <a:p>
            <a:r>
              <a:rPr lang="en-US" dirty="0"/>
              <a:t>Messaging Questions </a:t>
            </a:r>
            <a:r>
              <a:rPr lang="en-US" dirty="0" smtClean="0"/>
              <a:t>for Episode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97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22" y="0"/>
            <a:ext cx="1144671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741405" y="0"/>
            <a:ext cx="11479427" cy="6858000"/>
          </a:xfrm>
          <a:prstGeom prst="rect">
            <a:avLst/>
          </a:prstGeom>
          <a:gradFill>
            <a:gsLst>
              <a:gs pos="78000">
                <a:srgbClr val="FFFFFF">
                  <a:alpha val="50000"/>
                </a:srgbClr>
              </a:gs>
              <a:gs pos="53100">
                <a:srgbClr val="FFFFFF">
                  <a:alpha val="80000"/>
                </a:srgbClr>
              </a:gs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Episode 2: Flu Arrives in the United States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April</a:t>
            </a:r>
          </a:p>
          <a:p>
            <a:r>
              <a:rPr lang="en-US" dirty="0" smtClean="0"/>
              <a:t>April 16: First case of H6N1 is detected in Jefferson County, </a:t>
            </a:r>
            <a:r>
              <a:rPr lang="en-US" dirty="0" err="1" smtClean="0"/>
              <a:t>Newtopia</a:t>
            </a:r>
            <a:endParaRPr lang="en-US" dirty="0" smtClean="0"/>
          </a:p>
          <a:p>
            <a:r>
              <a:rPr lang="en-US" dirty="0" smtClean="0"/>
              <a:t>The patient arrived on a flight from China</a:t>
            </a:r>
          </a:p>
          <a:p>
            <a:r>
              <a:rPr lang="en-US" dirty="0" smtClean="0"/>
              <a:t>April 18: 4 more cases are detected, 3 from the same flight</a:t>
            </a:r>
          </a:p>
          <a:p>
            <a:r>
              <a:rPr lang="en-US" dirty="0" smtClean="0"/>
              <a:t>A vaccine for this strain of influenza is still not ready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32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7"/>
          <a:stretch/>
        </p:blipFill>
        <p:spPr>
          <a:xfrm>
            <a:off x="5620422" y="2550253"/>
            <a:ext cx="4312143" cy="430774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361594"/>
            <a:ext cx="5482206" cy="5212080"/>
          </a:xfrm>
        </p:spPr>
        <p:txBody>
          <a:bodyPr>
            <a:normAutofit/>
          </a:bodyPr>
          <a:lstStyle/>
          <a:p>
            <a:r>
              <a:rPr lang="en-US" dirty="0" smtClean="0"/>
              <a:t>Increased symptoms in Jefferson County</a:t>
            </a:r>
          </a:p>
          <a:p>
            <a:r>
              <a:rPr lang="en-US" dirty="0" smtClean="0"/>
              <a:t>Heightened public fear about the high mortality rate associated with this strain of flu </a:t>
            </a:r>
          </a:p>
          <a:p>
            <a:r>
              <a:rPr lang="en-US" dirty="0" smtClean="0"/>
              <a:t>Concerns about people seeking unnecessary care</a:t>
            </a:r>
          </a:p>
          <a:p>
            <a:r>
              <a:rPr lang="en-US" dirty="0" smtClean="0"/>
              <a:t>Vital need for outreach to the </a:t>
            </a:r>
            <a:r>
              <a:rPr lang="en-US" dirty="0"/>
              <a:t>general public, vulnerable populations, and limited English </a:t>
            </a:r>
            <a:r>
              <a:rPr lang="en-US" dirty="0" smtClean="0"/>
              <a:t>proficient (LEP) populations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Impact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1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Messaging Questions for Episode 2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Public health workers, health care workers, limited English proficient populations, and the general public need to be contacted about these primary cases.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channel(s) will you use to communicate with each of these groups?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specific information will you include in communications to each of these groups?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1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230" y="1258160"/>
            <a:ext cx="4767942" cy="357509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May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49 new cases of H6N1: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31 cases reside in </a:t>
            </a:r>
            <a:r>
              <a:rPr lang="en-US" dirty="0" err="1" smtClean="0"/>
              <a:t>Arborville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18 cases live outside </a:t>
            </a:r>
            <a:r>
              <a:rPr lang="en-US" dirty="0" err="1" smtClean="0"/>
              <a:t>Arborville</a:t>
            </a:r>
            <a:r>
              <a:rPr lang="en-US" dirty="0" smtClean="0"/>
              <a:t>, but work or have visited there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 dead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Episode 3: The Pandemic Spreads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End of May</a:t>
            </a:r>
          </a:p>
          <a:p>
            <a:r>
              <a:rPr lang="en-US" dirty="0" smtClean="0"/>
              <a:t>578 cases:</a:t>
            </a:r>
          </a:p>
          <a:p>
            <a:pPr lvl="1"/>
            <a:r>
              <a:rPr lang="en-US" dirty="0" smtClean="0"/>
              <a:t>200 cases reside outside the city</a:t>
            </a:r>
          </a:p>
          <a:p>
            <a:pPr lvl="1"/>
            <a:r>
              <a:rPr lang="en-US" dirty="0" smtClean="0"/>
              <a:t>23 cases are health care providers and public health workers</a:t>
            </a:r>
          </a:p>
          <a:p>
            <a:pPr lvl="1"/>
            <a:r>
              <a:rPr lang="en-US" dirty="0" smtClean="0"/>
              <a:t>30 dead</a:t>
            </a:r>
          </a:p>
          <a:p>
            <a:r>
              <a:rPr lang="en-US" dirty="0" smtClean="0"/>
              <a:t>Cases have been concentrated in schools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251" r="41543" b="-251"/>
          <a:stretch/>
        </p:blipFill>
        <p:spPr>
          <a:xfrm>
            <a:off x="4655890" y="0"/>
            <a:ext cx="448811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89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June</a:t>
            </a:r>
          </a:p>
          <a:p>
            <a:r>
              <a:rPr lang="en-US" dirty="0" smtClean="0"/>
              <a:t>FDA releases a vaccine</a:t>
            </a:r>
          </a:p>
          <a:p>
            <a:r>
              <a:rPr lang="en-US" dirty="0" smtClean="0"/>
              <a:t>Jefferson County receives 100,000 vaccinations</a:t>
            </a:r>
          </a:p>
          <a:p>
            <a:r>
              <a:rPr lang="en-US" dirty="0" smtClean="0"/>
              <a:t>Vaccines are to be given to high-priority groups first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Vaccine is Ready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7392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40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Messaging Questions for Episode 3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 </a:t>
            </a:r>
            <a:r>
              <a:rPr lang="en-US" dirty="0" smtClean="0"/>
              <a:t>1: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Vaccine distribution is beginning.</a:t>
            </a:r>
            <a:r>
              <a:rPr lang="en-US" dirty="0"/>
              <a:t> </a:t>
            </a:r>
            <a:r>
              <a:rPr lang="en-US" dirty="0" smtClean="0"/>
              <a:t>What </a:t>
            </a:r>
            <a:r>
              <a:rPr lang="en-US" dirty="0"/>
              <a:t>channel(s) will you use to </a:t>
            </a:r>
            <a:r>
              <a:rPr lang="en-US" dirty="0" smtClean="0"/>
              <a:t>communicate with health care workers about </a:t>
            </a:r>
            <a:r>
              <a:rPr lang="en-US" dirty="0"/>
              <a:t>high-priority groups and how to access the stockpile of vaccines?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3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</a:t>
            </a:r>
            <a:r>
              <a:rPr lang="en-US" dirty="0" smtClean="0"/>
              <a:t>Questions for Episode 3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 </a:t>
            </a:r>
            <a:r>
              <a:rPr lang="en-US" dirty="0" smtClean="0"/>
              <a:t>2: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Public interest in a vaccine has caused a rush of calls and visits to local doctor offices.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information </a:t>
            </a:r>
            <a:r>
              <a:rPr lang="en-US" dirty="0" smtClean="0"/>
              <a:t>will you share </a:t>
            </a:r>
            <a:r>
              <a:rPr lang="en-US" dirty="0"/>
              <a:t>with the general public to quell concerns and </a:t>
            </a:r>
            <a:r>
              <a:rPr lang="en-US" dirty="0" smtClean="0"/>
              <a:t>fears? What channel(s) will you use to distribute this information?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0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Questions </a:t>
            </a:r>
            <a:r>
              <a:rPr lang="en-US" dirty="0" smtClean="0"/>
              <a:t>for Episode 3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 </a:t>
            </a:r>
            <a:r>
              <a:rPr lang="en-US" dirty="0" smtClean="0"/>
              <a:t>3: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will you reach vulnerable and limited English proficient populations? What partnerships or other community relationships could help you share information with these populations?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6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Identify your agency’s current strengths and gaps in emergency communication and coordination </a:t>
            </a:r>
          </a:p>
          <a:p>
            <a:r>
              <a:rPr lang="en-US" altLang="en-US" dirty="0" smtClean="0"/>
              <a:t>Review and list the roles, plans, and procedures related to emergency communication</a:t>
            </a:r>
          </a:p>
          <a:p>
            <a:r>
              <a:rPr lang="en-US" altLang="en-US" dirty="0" smtClean="0"/>
              <a:t>Identify issues related to building effective communication channels between public health, health care, and the public, including vulnerable populations</a:t>
            </a:r>
          </a:p>
          <a:p>
            <a:r>
              <a:rPr lang="en-US" altLang="en-US" dirty="0"/>
              <a:t>Incorporate objectively assessed and research-validated evidence and best practices into your agency’s PHEP communications protocols.</a:t>
            </a:r>
            <a:endParaRPr lang="en-US" alt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 Objectives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8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Questions </a:t>
            </a:r>
            <a:r>
              <a:rPr lang="en-US" dirty="0" smtClean="0"/>
              <a:t>for Episode 3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 </a:t>
            </a:r>
            <a:r>
              <a:rPr lang="en-US" dirty="0" smtClean="0"/>
              <a:t>4: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legal issues must you consider when communicating vaccine information to the public? What processes are in place to offer legal support for emergency communications?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2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August</a:t>
            </a:r>
          </a:p>
          <a:p>
            <a:pPr marL="0" indent="0">
              <a:buNone/>
            </a:pPr>
            <a:r>
              <a:rPr lang="en-US" dirty="0" smtClean="0"/>
              <a:t>Shortages in practitioners and resources</a:t>
            </a:r>
          </a:p>
          <a:p>
            <a:r>
              <a:rPr lang="en-US" altLang="en-US" dirty="0" smtClean="0"/>
              <a:t>Local </a:t>
            </a:r>
            <a:r>
              <a:rPr lang="en-US" altLang="en-US" dirty="0"/>
              <a:t>hospitals and outpatient clinics are extremely </a:t>
            </a:r>
            <a:r>
              <a:rPr lang="en-US" altLang="en-US" dirty="0" smtClean="0"/>
              <a:t>short-staffed</a:t>
            </a:r>
          </a:p>
          <a:p>
            <a:r>
              <a:rPr lang="en-US" altLang="en-US" dirty="0" smtClean="0"/>
              <a:t>Shortage of beds and equipment in intensive care units</a:t>
            </a:r>
            <a:endParaRPr lang="en-US" altLang="ja-JP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Episode 4: Vaccine Distribution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3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second batch of vaccinations becomes available</a:t>
            </a:r>
          </a:p>
          <a:p>
            <a:r>
              <a:rPr lang="en-US" dirty="0" smtClean="0"/>
              <a:t>New vaccination sites are required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Vaccine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88663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32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Messaging Questions for Episode 4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 </a:t>
            </a:r>
            <a:r>
              <a:rPr lang="en-US" dirty="0" smtClean="0"/>
              <a:t>1: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need to mobilize the medical </a:t>
            </a:r>
            <a:r>
              <a:rPr lang="en-US" dirty="0"/>
              <a:t>and public health reserve corps </a:t>
            </a:r>
            <a:r>
              <a:rPr lang="en-US" dirty="0" smtClean="0"/>
              <a:t>to provide vaccinations. How will you mobilize reserve corps members?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5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Questions </a:t>
            </a:r>
            <a:r>
              <a:rPr lang="en-US" dirty="0" smtClean="0"/>
              <a:t>for Episode 4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 </a:t>
            </a:r>
            <a:r>
              <a:rPr lang="en-US" dirty="0" smtClean="0"/>
              <a:t>2: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will you provide public </a:t>
            </a:r>
            <a:r>
              <a:rPr lang="en-US" dirty="0"/>
              <a:t>health workers and health care providers </a:t>
            </a:r>
            <a:r>
              <a:rPr lang="en-US" dirty="0" smtClean="0"/>
              <a:t>informed with time-sensitive, up-to-date information about additional vaccine </a:t>
            </a:r>
            <a:r>
              <a:rPr lang="en-US" dirty="0"/>
              <a:t>supplies </a:t>
            </a:r>
            <a:r>
              <a:rPr lang="en-US" dirty="0" smtClean="0"/>
              <a:t>and distribution sites</a:t>
            </a:r>
            <a:r>
              <a:rPr lang="en-US" dirty="0"/>
              <a:t>?  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32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Questions </a:t>
            </a:r>
            <a:r>
              <a:rPr lang="en-US" dirty="0" smtClean="0"/>
              <a:t>for Episode 4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will you inform the public about </a:t>
            </a:r>
            <a:r>
              <a:rPr lang="en-US" dirty="0"/>
              <a:t>wait times due to </a:t>
            </a:r>
            <a:r>
              <a:rPr lang="en-US" dirty="0" smtClean="0"/>
              <a:t>shortage </a:t>
            </a:r>
            <a:r>
              <a:rPr lang="en-US" dirty="0"/>
              <a:t>of </a:t>
            </a:r>
            <a:r>
              <a:rPr lang="en-US" dirty="0" smtClean="0"/>
              <a:t>staff? When new vaccination sites are operational, how will you communicate that information to the public?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September</a:t>
            </a:r>
          </a:p>
          <a:p>
            <a:r>
              <a:rPr lang="en-US" dirty="0" smtClean="0"/>
              <a:t>Pandemic appears to be controlled</a:t>
            </a:r>
          </a:p>
          <a:p>
            <a:r>
              <a:rPr lang="en-US" dirty="0" smtClean="0"/>
              <a:t>Decrease </a:t>
            </a:r>
            <a:r>
              <a:rPr lang="en-US" dirty="0"/>
              <a:t>in the prevalence of H6N1 in </a:t>
            </a:r>
            <a:r>
              <a:rPr lang="en-US" dirty="0" smtClean="0"/>
              <a:t>Jefferson County</a:t>
            </a:r>
          </a:p>
          <a:p>
            <a:r>
              <a:rPr lang="en-US" dirty="0" smtClean="0"/>
              <a:t>Need to </a:t>
            </a:r>
            <a:r>
              <a:rPr lang="en-US" dirty="0"/>
              <a:t>prepare for additional cases and surges in H6N1 </a:t>
            </a:r>
            <a:r>
              <a:rPr lang="en-US" dirty="0" smtClean="0"/>
              <a:t>prevalence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Episode 5: Recovery and Planning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2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Messaging Questions for Episode 5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</a:t>
            </a:r>
            <a:r>
              <a:rPr lang="en-US" dirty="0" smtClean="0"/>
              <a:t>1: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Little time remains between now and when the regular influenza season starts. What messages should you communicate to the public at this time?</a:t>
            </a:r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99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Messaging Questions for Episode 5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</a:t>
            </a:r>
            <a:r>
              <a:rPr lang="en-US" dirty="0" smtClean="0"/>
              <a:t>2: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will you </a:t>
            </a:r>
            <a:r>
              <a:rPr lang="en-US" dirty="0"/>
              <a:t>solicit feedback from health care providers, public health workers, and employers involved in the </a:t>
            </a:r>
            <a:r>
              <a:rPr lang="en-US" dirty="0" smtClean="0"/>
              <a:t>response in order to evaluate your communicate efforts?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91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Lunch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8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Organization</a:t>
            </a:r>
          </a:p>
          <a:p>
            <a:r>
              <a:rPr lang="en-US" dirty="0" smtClean="0"/>
              <a:t>Area of responsibility/role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4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Hot Wash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8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Return to your assigned place at the table.  </a:t>
            </a:r>
          </a:p>
          <a:p>
            <a:r>
              <a:rPr lang="en-US" dirty="0" smtClean="0"/>
              <a:t>Table discussion: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the 1-3 most important activities accomplished during this tabletop exercise.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the 1-3 most important gaps identified during this exercise?</a:t>
            </a:r>
          </a:p>
          <a:p>
            <a:r>
              <a:rPr lang="en-US" dirty="0" smtClean="0"/>
              <a:t>Report out</a:t>
            </a:r>
          </a:p>
          <a:p>
            <a:r>
              <a:rPr lang="en-US" dirty="0" smtClean="0"/>
              <a:t>Table discussion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What strategies/actions will you take to resolve the gaps or issues you found during this exercise?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What are the most important lessons learned from participating in this exercise?</a:t>
            </a:r>
          </a:p>
          <a:p>
            <a:r>
              <a:rPr lang="en-US" dirty="0" smtClean="0"/>
              <a:t>Report out and full-group discussion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Wash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065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AAR (After Action Report)</a:t>
            </a:r>
          </a:p>
          <a:p>
            <a:r>
              <a:rPr lang="en-US" dirty="0" smtClean="0"/>
              <a:t>Exercise evaluation</a:t>
            </a:r>
          </a:p>
          <a:p>
            <a:r>
              <a:rPr lang="en-US" dirty="0" smtClean="0"/>
              <a:t>Final comments </a:t>
            </a:r>
          </a:p>
          <a:p>
            <a:r>
              <a:rPr lang="en-US" dirty="0" smtClean="0"/>
              <a:t>Adjourn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10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556828"/>
              </p:ext>
            </p:extLst>
          </p:nvPr>
        </p:nvGraphicFramePr>
        <p:xfrm>
          <a:off x="914401" y="2612373"/>
          <a:ext cx="6947451" cy="3693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024"/>
                <a:gridCol w="3590427"/>
              </a:tblGrid>
              <a:tr h="5335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NWPERRC Primary and Co-Investigators,</a:t>
                      </a:r>
                      <a:r>
                        <a:rPr lang="en-US" sz="18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Researchers, and Staff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 Oberle, MD, MPH, Principal Investigator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9981">
                <a:tc>
                  <a:txBody>
                    <a:bodyPr/>
                    <a:lstStyle/>
                    <a:p>
                      <a:pPr lvl="0" algn="l"/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Susan Allan, MD, MPH</a:t>
                      </a:r>
                    </a:p>
                    <a:p>
                      <a:pPr lvl="0" algn="l"/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Janet Baseman, PhD, MPH</a:t>
                      </a:r>
                    </a:p>
                    <a:p>
                      <a:pPr lvl="0" algn="l"/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Sharon </a:t>
                      </a:r>
                      <a:r>
                        <a:rPr lang="en-US" sz="14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Bogan</a:t>
                      </a:r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MPH</a:t>
                      </a:r>
                    </a:p>
                    <a:p>
                      <a:pPr lvl="0" algn="l"/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Paul </a:t>
                      </a:r>
                      <a:r>
                        <a:rPr lang="en-US" sz="14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Bugni</a:t>
                      </a:r>
                      <a:endParaRPr lang="en-US" sz="14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/>
                      <a:r>
                        <a:rPr lang="en-US" sz="14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Becca</a:t>
                      </a:r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Calhoun, MPH</a:t>
                      </a:r>
                    </a:p>
                    <a:p>
                      <a:pPr lvl="0" algn="l"/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Jeff </a:t>
                      </a:r>
                      <a:r>
                        <a:rPr lang="en-US" sz="14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Duchin</a:t>
                      </a:r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MD</a:t>
                      </a:r>
                    </a:p>
                    <a:p>
                      <a:pPr lvl="0" algn="l"/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Steven </a:t>
                      </a:r>
                      <a:r>
                        <a:rPr lang="en-US" sz="14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Helgerson</a:t>
                      </a:r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MD, MPH</a:t>
                      </a:r>
                    </a:p>
                    <a:p>
                      <a:pPr lvl="0" algn="l"/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Hilary </a:t>
                      </a:r>
                      <a:r>
                        <a:rPr lang="en-US" sz="14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Karasz</a:t>
                      </a:r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PhD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Siri</a:t>
                      </a:r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Kushner, MPH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Meredith Li-Vollmer, PhD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Dorothy </a:t>
                      </a:r>
                      <a:r>
                        <a:rPr lang="en-US" sz="14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MacEachern</a:t>
                      </a:r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MPH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4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Hendrika</a:t>
                      </a:r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Meischke, PhD</a:t>
                      </a:r>
                    </a:p>
                    <a:p>
                      <a:pPr lvl="0" algn="l"/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Randall </a:t>
                      </a:r>
                      <a:r>
                        <a:rPr lang="en-US" sz="14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Nett</a:t>
                      </a:r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MD, MPH</a:t>
                      </a:r>
                    </a:p>
                    <a:p>
                      <a:pPr lvl="0" algn="l"/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Ian Painter, PhD</a:t>
                      </a:r>
                    </a:p>
                    <a:p>
                      <a:pPr lvl="0" algn="l"/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Shin-Ping Tu, MD, MPH</a:t>
                      </a:r>
                    </a:p>
                    <a:p>
                      <a:pPr lvl="0" algn="l"/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Debra Revere, MLIS, MA</a:t>
                      </a:r>
                    </a:p>
                    <a:p>
                      <a:pPr lvl="0" algn="l"/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Andy Stergachis, PhD, </a:t>
                      </a:r>
                      <a:r>
                        <a:rPr lang="en-US" sz="14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RPh</a:t>
                      </a:r>
                      <a:endParaRPr lang="en-US" sz="14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/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Hanne </a:t>
                      </a:r>
                      <a:r>
                        <a:rPr lang="en-US" sz="14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Thiede</a:t>
                      </a:r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MPH, </a:t>
                      </a:r>
                      <a:r>
                        <a:rPr lang="en-US" sz="14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DVM</a:t>
                      </a:r>
                      <a:endParaRPr lang="en-US" sz="14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/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Anne Turner, MD, </a:t>
                      </a:r>
                      <a:r>
                        <a:rPr lang="en-US" sz="14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MLIS</a:t>
                      </a:r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MPH</a:t>
                      </a:r>
                    </a:p>
                    <a:p>
                      <a:pPr lvl="0" algn="l"/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Ruth </a:t>
                      </a:r>
                      <a:r>
                        <a:rPr lang="en-US" sz="14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Westergaard</a:t>
                      </a:r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MPH</a:t>
                      </a:r>
                    </a:p>
                    <a:p>
                      <a:pPr lvl="0" algn="l"/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Mei-Po Yip, MPhil, PhD</a:t>
                      </a:r>
                    </a:p>
                    <a:p>
                      <a:pPr lvl="0" algn="l"/>
                      <a:r>
                        <a:rPr lang="en-US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Northwest</a:t>
                      </a:r>
                      <a:r>
                        <a:rPr lang="en-US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Preparedness and Response Learning Center</a:t>
                      </a:r>
                      <a:endParaRPr lang="en-US" sz="14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960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Hypothetical scenario depicting a large-scale public health emergency</a:t>
            </a:r>
          </a:p>
          <a:p>
            <a:r>
              <a:rPr lang="en-US" dirty="0" smtClean="0"/>
              <a:t>Facilitator will lead the participants (players) in a discussion around a series of messages in the scenario</a:t>
            </a:r>
          </a:p>
          <a:p>
            <a:r>
              <a:rPr lang="en-US" dirty="0" smtClean="0"/>
              <a:t>You will examine current plans, procedures, and policies and consider </a:t>
            </a:r>
            <a:r>
              <a:rPr lang="en-US" dirty="0"/>
              <a:t>best practices for disseminating emergency communications</a:t>
            </a:r>
            <a:endParaRPr lang="en-US" dirty="0" smtClean="0"/>
          </a:p>
          <a:p>
            <a:r>
              <a:rPr lang="en-US" dirty="0" smtClean="0"/>
              <a:t>We will conclude with a “hot wash” (debriefing) to identify strengths and gaps and effective response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Today’s exercise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6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Facilitator</a:t>
            </a:r>
          </a:p>
          <a:p>
            <a:r>
              <a:rPr lang="en-US" dirty="0"/>
              <a:t>Players </a:t>
            </a:r>
            <a:endParaRPr lang="en-US" dirty="0" smtClean="0"/>
          </a:p>
          <a:p>
            <a:r>
              <a:rPr lang="en-US" dirty="0" smtClean="0"/>
              <a:t>Table discussion leaders</a:t>
            </a:r>
          </a:p>
          <a:p>
            <a:r>
              <a:rPr lang="en-US" dirty="0" smtClean="0"/>
              <a:t>Note takers</a:t>
            </a:r>
          </a:p>
          <a:p>
            <a:r>
              <a:rPr lang="en-US" dirty="0" smtClean="0"/>
              <a:t>Observers</a:t>
            </a:r>
          </a:p>
          <a:p>
            <a:r>
              <a:rPr lang="en-US" dirty="0" smtClean="0"/>
              <a:t>Evaluators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Assume scenario is real.</a:t>
            </a:r>
          </a:p>
          <a:p>
            <a:r>
              <a:rPr lang="en-GB" altLang="en-US" dirty="0" smtClean="0"/>
              <a:t>Play the role of your department, agency, or community.</a:t>
            </a:r>
          </a:p>
          <a:p>
            <a:r>
              <a:rPr lang="en-GB" altLang="en-US" dirty="0" smtClean="0"/>
              <a:t>Consider policy issues as well as specific procedures.</a:t>
            </a:r>
          </a:p>
          <a:p>
            <a:r>
              <a:rPr lang="en-US" altLang="en-US" dirty="0" smtClean="0"/>
              <a:t>Focus on identifying system gaps and strengths rather than on individual knowledge.</a:t>
            </a:r>
          </a:p>
          <a:p>
            <a:r>
              <a:rPr lang="en-GB" altLang="en-US" dirty="0" smtClean="0"/>
              <a:t>Take notes for the debriefing discussion.</a:t>
            </a:r>
            <a:endParaRPr lang="en-GB" alt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8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66900"/>
            <a:ext cx="8724900" cy="4991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2894419"/>
            <a:ext cx="5067300" cy="3267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88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WCPHP Theme">
      <a:dk1>
        <a:sysClr val="windowText" lastClr="000000"/>
      </a:dk1>
      <a:lt1>
        <a:sysClr val="window" lastClr="FFFFFF"/>
      </a:lt1>
      <a:dk2>
        <a:srgbClr val="39275B"/>
      </a:dk2>
      <a:lt2>
        <a:srgbClr val="EDE8C4"/>
      </a:lt2>
      <a:accent1>
        <a:srgbClr val="D7A900"/>
      </a:accent1>
      <a:accent2>
        <a:srgbClr val="917B4C"/>
      </a:accent2>
      <a:accent3>
        <a:srgbClr val="5B8F22"/>
      </a:accent3>
      <a:accent4>
        <a:srgbClr val="0046AD"/>
      </a:accent4>
      <a:accent5>
        <a:srgbClr val="C75B12"/>
      </a:accent5>
      <a:accent6>
        <a:srgbClr val="63B1E5"/>
      </a:accent6>
      <a:hlink>
        <a:srgbClr val="D7A900"/>
      </a:hlink>
      <a:folHlink>
        <a:srgbClr val="917B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6658</TotalTime>
  <Words>2077</Words>
  <Application>Microsoft Office PowerPoint</Application>
  <PresentationFormat>On-screen Show (4:3)</PresentationFormat>
  <Paragraphs>298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ＭＳ Ｐゴシック</vt:lpstr>
      <vt:lpstr>Arial</vt:lpstr>
      <vt:lpstr>Calibri</vt:lpstr>
      <vt:lpstr>Myriad Pro Light</vt:lpstr>
      <vt:lpstr>Office Theme</vt:lpstr>
      <vt:lpstr>Tabletop Exercise  Pandemic Influenza</vt:lpstr>
      <vt:lpstr>Agenda</vt:lpstr>
      <vt:lpstr>Exercise Objectives</vt:lpstr>
      <vt:lpstr>Introductions</vt:lpstr>
      <vt:lpstr>Today’s exercise</vt:lpstr>
      <vt:lpstr>Roles</vt:lpstr>
      <vt:lpstr>Instructions</vt:lpstr>
      <vt:lpstr>Questions?</vt:lpstr>
      <vt:lpstr>Exercise</vt:lpstr>
      <vt:lpstr>Setting the Stage</vt:lpstr>
      <vt:lpstr>Additional Background</vt:lpstr>
      <vt:lpstr>The Disease Emerges</vt:lpstr>
      <vt:lpstr>Disease Details </vt:lpstr>
      <vt:lpstr>Episode 1: Growing Awareness</vt:lpstr>
      <vt:lpstr>Outbreak Spreads</vt:lpstr>
      <vt:lpstr>United States Response </vt:lpstr>
      <vt:lpstr>Messaging Questions for Episode 1</vt:lpstr>
      <vt:lpstr>Messaging Questions for Episode 1</vt:lpstr>
      <vt:lpstr>Messaging Questions for Episode 1</vt:lpstr>
      <vt:lpstr>Messaging Questions for Episode 1</vt:lpstr>
      <vt:lpstr>Episode 2: Flu Arrives in the United States</vt:lpstr>
      <vt:lpstr>Increasing Impact</vt:lpstr>
      <vt:lpstr>Messaging Questions for Episode 2</vt:lpstr>
      <vt:lpstr>Episode 3: The Pandemic Spreads</vt:lpstr>
      <vt:lpstr>Additional Cases</vt:lpstr>
      <vt:lpstr>A Vaccine is Ready </vt:lpstr>
      <vt:lpstr>Messaging Questions for Episode 3</vt:lpstr>
      <vt:lpstr>Messaging Questions for Episode 3</vt:lpstr>
      <vt:lpstr>Messaging Questions for Episode 3</vt:lpstr>
      <vt:lpstr>Messaging Questions for Episode 3</vt:lpstr>
      <vt:lpstr>Episode 4: Vaccine Distribution</vt:lpstr>
      <vt:lpstr>Additional Vaccine</vt:lpstr>
      <vt:lpstr>Messaging Questions for Episode 4</vt:lpstr>
      <vt:lpstr>Messaging Questions for Episode 4</vt:lpstr>
      <vt:lpstr>Messaging Questions for Episode 4</vt:lpstr>
      <vt:lpstr>Episode 5: Recovery and Planning</vt:lpstr>
      <vt:lpstr>Messaging Questions for Episode 5</vt:lpstr>
      <vt:lpstr>Messaging Questions for Episode 5</vt:lpstr>
      <vt:lpstr>Lunch</vt:lpstr>
      <vt:lpstr>Hot Wash</vt:lpstr>
      <vt:lpstr>Hot Wash Instructions</vt:lpstr>
      <vt:lpstr>Next Steps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Tabletop Exercise: Pandemic influenza</dc:title>
  <dc:creator>Jillian Neary</dc:creator>
  <cp:lastModifiedBy>Sarah Cohen</cp:lastModifiedBy>
  <cp:revision>339</cp:revision>
  <dcterms:created xsi:type="dcterms:W3CDTF">2015-02-23T19:40:29Z</dcterms:created>
  <dcterms:modified xsi:type="dcterms:W3CDTF">2016-11-07T20:28:01Z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A77BD51D-8352-4293-ADAA-D4693B0E7845</vt:lpwstr>
  </property>
  <property fmtid="{D5CDD505-2E9C-101B-9397-08002B2CF9AE}" pid="3" name="ArticulatePath">
    <vt:lpwstr>NWPERRC Pan Flu TTE Slides 150302 MF</vt:lpwstr>
  </property>
</Properties>
</file>